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69" r:id="rId4"/>
    <p:sldId id="270" r:id="rId5"/>
    <p:sldId id="271" r:id="rId6"/>
    <p:sldId id="27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6C00"/>
    <a:srgbClr val="E1F2CE"/>
    <a:srgbClr val="FFE2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1" d="100"/>
          <a:sy n="71" d="100"/>
        </p:scale>
        <p:origin x="-240"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43E75-F87A-459A-9E0B-0CB0A4FEF6B1}"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43E75-F87A-459A-9E0B-0CB0A4FEF6B1}" type="datetimeFigureOut">
              <a:rPr lang="en-US" smtClean="0"/>
              <a:pPr/>
              <a:t>8/6/2015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43E75-F87A-459A-9E0B-0CB0A4FEF6B1}" type="datetimeFigureOut">
              <a:rPr lang="en-US" smtClean="0"/>
              <a:pPr/>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43E75-F87A-459A-9E0B-0CB0A4FEF6B1}" type="datetimeFigureOut">
              <a:rPr lang="en-US" smtClean="0"/>
              <a:pPr/>
              <a:t>8/6/2015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43E75-F87A-459A-9E0B-0CB0A4FEF6B1}" type="datetimeFigureOut">
              <a:rPr lang="en-US" smtClean="0"/>
              <a:pPr/>
              <a:t>8/6/2015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43E75-F87A-459A-9E0B-0CB0A4FEF6B1}" type="datetimeFigureOut">
              <a:rPr lang="en-US" smtClean="0"/>
              <a:pPr/>
              <a:t>8/6/2015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3E75-F87A-459A-9E0B-0CB0A4FEF6B1}" type="datetimeFigureOut">
              <a:rPr lang="en-US" smtClean="0"/>
              <a:pPr/>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43E75-F87A-459A-9E0B-0CB0A4FEF6B1}" type="datetimeFigureOut">
              <a:rPr lang="en-US" smtClean="0"/>
              <a:pPr/>
              <a:t>8/6/2015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6C9E-2C51-45C9-86A5-01B0CE6BBE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50000"/>
              </a:schemeClr>
            </a:gs>
            <a:gs pos="50000">
              <a:schemeClr val="accent4">
                <a:lumMod val="50000"/>
              </a:schemeClr>
            </a:gs>
            <a:gs pos="100000">
              <a:srgbClr val="00206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43E75-F87A-459A-9E0B-0CB0A4FEF6B1}" type="datetimeFigureOut">
              <a:rPr lang="en-US" smtClean="0"/>
              <a:pPr/>
              <a:t>8/6/2015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6C9E-2C51-45C9-86A5-01B0CE6BBE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Users\mikedow\Documents\mrdowling\public_html\public_html\audio\612-monsoons.mp3"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a:bodyPr>
          <a:lstStyle/>
          <a:p>
            <a:r>
              <a:rPr lang="en-US" dirty="0" smtClean="0">
                <a:solidFill>
                  <a:srgbClr val="FFFF00"/>
                </a:solidFill>
                <a:latin typeface="Arial Black" pitchFamily="34" charset="0"/>
              </a:rPr>
              <a:t>INDIA</a:t>
            </a:r>
            <a:endParaRPr lang="en-US" dirty="0">
              <a:solidFill>
                <a:srgbClr val="FFFF00"/>
              </a:solidFill>
              <a:latin typeface="Arial Black" pitchFamily="34" charset="0"/>
            </a:endParaRPr>
          </a:p>
        </p:txBody>
      </p:sp>
      <p:sp>
        <p:nvSpPr>
          <p:cNvPr id="10" name="Rectangle 9"/>
          <p:cNvSpPr/>
          <p:nvPr/>
        </p:nvSpPr>
        <p:spPr>
          <a:xfrm>
            <a:off x="2209800" y="5715000"/>
            <a:ext cx="4724370" cy="923330"/>
          </a:xfrm>
          <a:prstGeom prst="rect">
            <a:avLst/>
          </a:prstGeom>
        </p:spPr>
        <p:txBody>
          <a:bodyPr wrap="none">
            <a:spAutoFit/>
          </a:bodyPr>
          <a:lstStyle/>
          <a:p>
            <a:r>
              <a:rPr lang="en-US" sz="5400" dirty="0" smtClean="0">
                <a:solidFill>
                  <a:srgbClr val="FFFF00"/>
                </a:solidFill>
                <a:latin typeface="Arial Black" pitchFamily="34" charset="0"/>
              </a:rPr>
              <a:t>MONSOONS</a:t>
            </a:r>
            <a:endParaRPr lang="en-US" sz="5400" dirty="0"/>
          </a:p>
        </p:txBody>
      </p:sp>
      <p:pic>
        <p:nvPicPr>
          <p:cNvPr id="12290" name="Picture 2" descr="http://www.nc-climate.ncsu.edu/secc_edu/images/monsoon_AsiaAustralia.gif"/>
          <p:cNvPicPr>
            <a:picLocks noChangeAspect="1" noChangeArrowheads="1" noCrop="1"/>
          </p:cNvPicPr>
          <p:nvPr/>
        </p:nvPicPr>
        <p:blipFill>
          <a:blip r:embed="rId2" cstate="print"/>
          <a:srcRect/>
          <a:stretch>
            <a:fillRect/>
          </a:stretch>
        </p:blipFill>
        <p:spPr bwMode="auto">
          <a:xfrm>
            <a:off x="2057400" y="1295400"/>
            <a:ext cx="4810125" cy="4191001"/>
          </a:xfrm>
          <a:prstGeom prst="rect">
            <a:avLst/>
          </a:prstGeom>
          <a:noFill/>
        </p:spPr>
      </p:pic>
    </p:spTree>
  </p:cSld>
  <p:clrMapOvr>
    <a:masterClrMapping/>
  </p:clrMapOvr>
  <p:transition advTm="1938">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5" name="TextBox 4"/>
          <p:cNvSpPr txBox="1"/>
          <p:nvPr/>
        </p:nvSpPr>
        <p:spPr>
          <a:xfrm>
            <a:off x="0" y="838200"/>
            <a:ext cx="7924800" cy="2277547"/>
          </a:xfrm>
          <a:prstGeom prst="rect">
            <a:avLst/>
          </a:prstGeom>
          <a:noFill/>
        </p:spPr>
        <p:txBody>
          <a:bodyPr wrap="square" rtlCol="0">
            <a:spAutoFit/>
          </a:bodyPr>
          <a:lstStyle/>
          <a:p>
            <a:r>
              <a:rPr lang="en-US" sz="3000" dirty="0" smtClean="0">
                <a:solidFill>
                  <a:schemeClr val="bg1"/>
                </a:solidFill>
                <a:latin typeface="Georgia" pitchFamily="18" charset="0"/>
              </a:rPr>
              <a:t>    </a:t>
            </a:r>
            <a:r>
              <a:rPr lang="en-US" sz="2800" dirty="0" smtClean="0">
                <a:solidFill>
                  <a:schemeClr val="bg1"/>
                </a:solidFill>
                <a:latin typeface="Georgia" pitchFamily="18" charset="0"/>
              </a:rPr>
              <a:t>India’s climate is dominated by monsoons.  Monsoons are strong, often violent winds that change direction with the season.  Monsoon winds blow from cold to warm regions because cold air takes up more space than warm air.  </a:t>
            </a:r>
            <a:endParaRPr lang="en-US" sz="2800" dirty="0">
              <a:solidFill>
                <a:schemeClr val="bg1"/>
              </a:solidFill>
              <a:latin typeface="Georgia" pitchFamily="18" charset="0"/>
            </a:endParaRPr>
          </a:p>
        </p:txBody>
      </p:sp>
      <p:pic>
        <p:nvPicPr>
          <p:cNvPr id="11266" name="Picture 2" descr="http://web.gccaz.edu/~lnewman/gph111/topic_units/Pressure_winds/pressure/monsoon.jpg"/>
          <p:cNvPicPr>
            <a:picLocks noChangeAspect="1" noChangeArrowheads="1"/>
          </p:cNvPicPr>
          <p:nvPr/>
        </p:nvPicPr>
        <p:blipFill>
          <a:blip r:embed="rId3" cstate="print"/>
          <a:srcRect/>
          <a:stretch>
            <a:fillRect/>
          </a:stretch>
        </p:blipFill>
        <p:spPr bwMode="auto">
          <a:xfrm>
            <a:off x="2823668" y="3733800"/>
            <a:ext cx="5688300" cy="2743200"/>
          </a:xfrm>
          <a:prstGeom prst="rect">
            <a:avLst/>
          </a:prstGeom>
          <a:noFill/>
        </p:spPr>
      </p:pic>
      <p:sp>
        <p:nvSpPr>
          <p:cNvPr id="7" name="Rectangle 6"/>
          <p:cNvSpPr/>
          <p:nvPr/>
        </p:nvSpPr>
        <p:spPr>
          <a:xfrm>
            <a:off x="0" y="3089970"/>
            <a:ext cx="2895600" cy="3539430"/>
          </a:xfrm>
          <a:prstGeom prst="rect">
            <a:avLst/>
          </a:prstGeom>
        </p:spPr>
        <p:txBody>
          <a:bodyPr wrap="square">
            <a:spAutoFit/>
          </a:bodyPr>
          <a:lstStyle/>
          <a:p>
            <a:r>
              <a:rPr lang="en-US" sz="2800" dirty="0" smtClean="0">
                <a:solidFill>
                  <a:schemeClr val="bg1"/>
                </a:solidFill>
                <a:latin typeface="Georgia" pitchFamily="18" charset="0"/>
              </a:rPr>
              <a:t>This means that monsoon winds blow from the land toward the sea in winter and from the sea toward land in the summer.</a:t>
            </a:r>
            <a:endParaRPr lang="en-US" sz="2800" dirty="0">
              <a:solidFill>
                <a:schemeClr val="bg1"/>
              </a:solidFill>
              <a:latin typeface="Georgia" pitchFamily="18" charset="0"/>
            </a:endParaRPr>
          </a:p>
        </p:txBody>
      </p:sp>
      <p:pic>
        <p:nvPicPr>
          <p:cNvPr id="8" name="612-monsoons.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ransition advTm="2668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a:gsLst>
            <a:gs pos="0">
              <a:schemeClr val="accent6">
                <a:lumMod val="40000"/>
                <a:lumOff val="60000"/>
              </a:schemeClr>
            </a:gs>
            <a:gs pos="50000">
              <a:schemeClr val="tx2">
                <a:lumMod val="20000"/>
                <a:lumOff val="80000"/>
              </a:schemeClr>
            </a:gs>
            <a:gs pos="100000">
              <a:schemeClr val="accent3">
                <a:lumMod val="60000"/>
                <a:lumOff val="4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6F6C00"/>
                </a:solidFill>
                <a:latin typeface="Arial Black" pitchFamily="34" charset="0"/>
              </a:rPr>
              <a:t>INDIA                       MONSOONS</a:t>
            </a:r>
            <a:endParaRPr lang="en-US" dirty="0">
              <a:solidFill>
                <a:srgbClr val="6F6C00"/>
              </a:solidFill>
              <a:latin typeface="Arial Black" pitchFamily="34" charset="0"/>
            </a:endParaRPr>
          </a:p>
        </p:txBody>
      </p:sp>
      <p:sp>
        <p:nvSpPr>
          <p:cNvPr id="5" name="TextBox 4"/>
          <p:cNvSpPr txBox="1"/>
          <p:nvPr/>
        </p:nvSpPr>
        <p:spPr>
          <a:xfrm>
            <a:off x="0" y="838200"/>
            <a:ext cx="9144000" cy="2339102"/>
          </a:xfrm>
          <a:prstGeom prst="rect">
            <a:avLst/>
          </a:prstGeom>
          <a:noFill/>
        </p:spPr>
        <p:txBody>
          <a:bodyPr wrap="square" rtlCol="0">
            <a:spAutoFit/>
          </a:bodyPr>
          <a:lstStyle/>
          <a:p>
            <a:r>
              <a:rPr lang="en-US" sz="3000" dirty="0" smtClean="0">
                <a:solidFill>
                  <a:schemeClr val="bg1"/>
                </a:solidFill>
                <a:latin typeface="Georgia" pitchFamily="18" charset="0"/>
              </a:rPr>
              <a:t>     </a:t>
            </a:r>
            <a:r>
              <a:rPr lang="en-US" sz="2900" dirty="0" smtClean="0">
                <a:latin typeface="Georgia" pitchFamily="18" charset="0"/>
              </a:rPr>
              <a:t>India’s winters are hot and dry.  The monsoon winds blow from the northeast and carry little moisture.  India’s winters are hot because the Himalayas form a barrier that prevents cold air from passing onto the subcontinent.   </a:t>
            </a:r>
            <a:endParaRPr lang="en-US" sz="2900" dirty="0">
              <a:latin typeface="Georgia" pitchFamily="18" charset="0"/>
            </a:endParaRPr>
          </a:p>
        </p:txBody>
      </p:sp>
      <p:sp>
        <p:nvSpPr>
          <p:cNvPr id="6" name="Rectangle 5"/>
          <p:cNvSpPr/>
          <p:nvPr/>
        </p:nvSpPr>
        <p:spPr>
          <a:xfrm>
            <a:off x="5105400" y="2590800"/>
            <a:ext cx="4114800" cy="4108817"/>
          </a:xfrm>
          <a:prstGeom prst="rect">
            <a:avLst/>
          </a:prstGeom>
        </p:spPr>
        <p:txBody>
          <a:bodyPr wrap="square">
            <a:spAutoFit/>
          </a:bodyPr>
          <a:lstStyle/>
          <a:p>
            <a:r>
              <a:rPr lang="en-US" sz="2900" dirty="0" smtClean="0">
                <a:latin typeface="Georgia" pitchFamily="18" charset="0"/>
              </a:rPr>
              <a:t>Additionally, most of India lies between the Tropic of Cancer and the equator, so the sun’s rays shine directly on the land.  The temperature can reach as high as 110</a:t>
            </a:r>
            <a:r>
              <a:rPr lang="en-US" sz="2900" spc="80" baseline="30000" dirty="0" smtClean="0">
                <a:latin typeface="Georgia" pitchFamily="18" charset="0"/>
              </a:rPr>
              <a:t>o</a:t>
            </a:r>
            <a:r>
              <a:rPr lang="en-US" sz="2900" dirty="0" smtClean="0">
                <a:latin typeface="Georgia" pitchFamily="18" charset="0"/>
              </a:rPr>
              <a:t>F during the Indian winter.</a:t>
            </a:r>
            <a:endParaRPr lang="en-US" sz="2900" dirty="0"/>
          </a:p>
        </p:txBody>
      </p:sp>
      <p:pic>
        <p:nvPicPr>
          <p:cNvPr id="25602" name="Picture 2" descr="http://www.mrdowling.com/images/612monsoons.png"/>
          <p:cNvPicPr>
            <a:picLocks noChangeAspect="1" noChangeArrowheads="1"/>
          </p:cNvPicPr>
          <p:nvPr/>
        </p:nvPicPr>
        <p:blipFill>
          <a:blip r:embed="rId2" cstate="print"/>
          <a:srcRect/>
          <a:stretch>
            <a:fillRect/>
          </a:stretch>
        </p:blipFill>
        <p:spPr bwMode="auto">
          <a:xfrm>
            <a:off x="914400" y="3276600"/>
            <a:ext cx="3276600" cy="3308198"/>
          </a:xfrm>
          <a:prstGeom prst="rect">
            <a:avLst/>
          </a:prstGeom>
          <a:noFill/>
        </p:spPr>
      </p:pic>
    </p:spTree>
  </p:cSld>
  <p:clrMapOvr>
    <a:masterClrMapping/>
  </p:clrMapOvr>
  <p:transition advTm="37875">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7" name="Rectangle 6"/>
          <p:cNvSpPr/>
          <p:nvPr/>
        </p:nvSpPr>
        <p:spPr>
          <a:xfrm>
            <a:off x="0" y="990600"/>
            <a:ext cx="8915400" cy="1938992"/>
          </a:xfrm>
          <a:prstGeom prst="rect">
            <a:avLst/>
          </a:prstGeom>
        </p:spPr>
        <p:txBody>
          <a:bodyPr wrap="square">
            <a:spAutoFit/>
          </a:bodyPr>
          <a:lstStyle/>
          <a:p>
            <a:r>
              <a:rPr lang="en-US" sz="3000" dirty="0" smtClean="0">
                <a:solidFill>
                  <a:schemeClr val="bg1"/>
                </a:solidFill>
                <a:latin typeface="Georgia" pitchFamily="18" charset="0"/>
              </a:rPr>
              <a:t>     The summer monsoons roar onto the subcontinent from the southwest.  The winds carry moisture from the Indian Ocean and bring heavy rains from June to September.  The torrential  </a:t>
            </a:r>
            <a:endParaRPr lang="en-US" sz="3000" dirty="0"/>
          </a:p>
        </p:txBody>
      </p:sp>
      <p:pic>
        <p:nvPicPr>
          <p:cNvPr id="26626" name="Picture 2" descr="http://graphics8.nytimes.com/images/2006/10/01/world/01india.600.jpg"/>
          <p:cNvPicPr>
            <a:picLocks noChangeAspect="1" noChangeArrowheads="1"/>
          </p:cNvPicPr>
          <p:nvPr/>
        </p:nvPicPr>
        <p:blipFill>
          <a:blip r:embed="rId2" cstate="print"/>
          <a:srcRect/>
          <a:stretch>
            <a:fillRect/>
          </a:stretch>
        </p:blipFill>
        <p:spPr bwMode="auto">
          <a:xfrm>
            <a:off x="3276600" y="2971800"/>
            <a:ext cx="5715000" cy="3048001"/>
          </a:xfrm>
          <a:prstGeom prst="rect">
            <a:avLst/>
          </a:prstGeom>
          <a:noFill/>
        </p:spPr>
      </p:pic>
      <p:sp>
        <p:nvSpPr>
          <p:cNvPr id="8" name="Rectangle 7"/>
          <p:cNvSpPr/>
          <p:nvPr/>
        </p:nvSpPr>
        <p:spPr>
          <a:xfrm>
            <a:off x="0" y="2819400"/>
            <a:ext cx="3276600" cy="3323987"/>
          </a:xfrm>
          <a:prstGeom prst="rect">
            <a:avLst/>
          </a:prstGeom>
        </p:spPr>
        <p:txBody>
          <a:bodyPr wrap="square">
            <a:spAutoFit/>
          </a:bodyPr>
          <a:lstStyle/>
          <a:p>
            <a:r>
              <a:rPr lang="en-US" sz="3000" dirty="0" smtClean="0">
                <a:solidFill>
                  <a:schemeClr val="bg1"/>
                </a:solidFill>
                <a:latin typeface="Georgia" pitchFamily="18" charset="0"/>
              </a:rPr>
              <a:t>rainstorms often cause violent landslides.  Entire villages have been swept away during monsoon rains. </a:t>
            </a:r>
            <a:endParaRPr lang="en-US" sz="3000" dirty="0"/>
          </a:p>
        </p:txBody>
      </p:sp>
    </p:spTree>
  </p:cSld>
  <p:clrMapOvr>
    <a:masterClrMapping/>
  </p:clrMapOvr>
  <p:transition advTm="21234">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thehindubusinessline.com/multimedia/dynamic/00875/power_875300f.jpg"/>
          <p:cNvPicPr>
            <a:picLocks noChangeAspect="1" noChangeArrowheads="1"/>
          </p:cNvPicPr>
          <p:nvPr/>
        </p:nvPicPr>
        <p:blipFill>
          <a:blip r:embed="rId2" cstate="print"/>
          <a:srcRect/>
          <a:stretch>
            <a:fillRect/>
          </a:stretch>
        </p:blipFill>
        <p:spPr bwMode="auto">
          <a:xfrm>
            <a:off x="2133600" y="762000"/>
            <a:ext cx="4575779" cy="3352800"/>
          </a:xfrm>
          <a:prstGeom prst="rect">
            <a:avLst/>
          </a:prstGeom>
          <a:noFill/>
        </p:spPr>
      </p:pic>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7" name="Rectangle 6"/>
          <p:cNvSpPr/>
          <p:nvPr/>
        </p:nvSpPr>
        <p:spPr>
          <a:xfrm>
            <a:off x="228600" y="3810000"/>
            <a:ext cx="8915400" cy="2862322"/>
          </a:xfrm>
          <a:prstGeom prst="rect">
            <a:avLst/>
          </a:prstGeom>
        </p:spPr>
        <p:txBody>
          <a:bodyPr wrap="square">
            <a:spAutoFit/>
          </a:bodyPr>
          <a:lstStyle/>
          <a:p>
            <a:r>
              <a:rPr lang="en-US" sz="3000" dirty="0" smtClean="0">
                <a:solidFill>
                  <a:schemeClr val="bg1"/>
                </a:solidFill>
                <a:latin typeface="Georgia" pitchFamily="18" charset="0"/>
              </a:rPr>
              <a:t>Despite the potential for destruction, the summer monsoons are welcomed in India.  Farmers depend on the rain to irrigate their land.  Irrigated land has enough water to grow crops.  Additionally, a great deal of India’s electricity is generated by water power provided by the monsoon rains.</a:t>
            </a:r>
            <a:endParaRPr lang="en-US" sz="3000" dirty="0"/>
          </a:p>
        </p:txBody>
      </p:sp>
    </p:spTree>
  </p:cSld>
  <p:clrMapOvr>
    <a:masterClrMapping/>
  </p:clrMapOvr>
  <p:transition advTm="2400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shadeToTitle="1">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7575"/>
          </a:xfrm>
        </p:spPr>
        <p:txBody>
          <a:bodyPr>
            <a:normAutofit fontScale="90000"/>
          </a:bodyPr>
          <a:lstStyle/>
          <a:p>
            <a:r>
              <a:rPr lang="en-US" dirty="0" smtClean="0">
                <a:solidFill>
                  <a:srgbClr val="FFFF00"/>
                </a:solidFill>
                <a:latin typeface="Arial Black" pitchFamily="34" charset="0"/>
              </a:rPr>
              <a:t>INDIA                       MONSOONS</a:t>
            </a:r>
            <a:endParaRPr lang="en-US" dirty="0">
              <a:solidFill>
                <a:srgbClr val="FFFF00"/>
              </a:solidFill>
              <a:latin typeface="Arial Black" pitchFamily="34" charset="0"/>
            </a:endParaRPr>
          </a:p>
        </p:txBody>
      </p:sp>
      <p:sp>
        <p:nvSpPr>
          <p:cNvPr id="7" name="Rectangle 6"/>
          <p:cNvSpPr/>
          <p:nvPr/>
        </p:nvSpPr>
        <p:spPr>
          <a:xfrm>
            <a:off x="0" y="762000"/>
            <a:ext cx="4876800" cy="5170646"/>
          </a:xfrm>
          <a:prstGeom prst="rect">
            <a:avLst/>
          </a:prstGeom>
        </p:spPr>
        <p:txBody>
          <a:bodyPr wrap="square">
            <a:spAutoFit/>
          </a:bodyPr>
          <a:lstStyle/>
          <a:p>
            <a:r>
              <a:rPr lang="en-US" sz="3000" dirty="0" smtClean="0">
                <a:solidFill>
                  <a:schemeClr val="accent1">
                    <a:lumMod val="50000"/>
                  </a:schemeClr>
                </a:solidFill>
                <a:latin typeface="Georgia" pitchFamily="18" charset="0"/>
              </a:rPr>
              <a:t>     Pakistan is much drier than India.  The summer monsoon winds in India bring moisture from the Indian Ocean in the west, but Pakistan is north of the ocean, so it receives much less rain.  The </a:t>
            </a:r>
            <a:r>
              <a:rPr lang="en-US" sz="3000" dirty="0" err="1" smtClean="0">
                <a:solidFill>
                  <a:schemeClr val="accent1">
                    <a:lumMod val="50000"/>
                  </a:schemeClr>
                </a:solidFill>
                <a:latin typeface="Georgia" pitchFamily="18" charset="0"/>
              </a:rPr>
              <a:t>Thar</a:t>
            </a:r>
            <a:r>
              <a:rPr lang="en-US" sz="3000" dirty="0" smtClean="0">
                <a:solidFill>
                  <a:schemeClr val="accent1">
                    <a:lumMod val="50000"/>
                  </a:schemeClr>
                </a:solidFill>
                <a:latin typeface="Georgia" pitchFamily="18" charset="0"/>
              </a:rPr>
              <a:t> Desert is on the border between India and Pakistan.  Desert land </a:t>
            </a:r>
            <a:r>
              <a:rPr lang="en-US" sz="3000" dirty="0" err="1" smtClean="0">
                <a:solidFill>
                  <a:schemeClr val="accent1">
                    <a:lumMod val="50000"/>
                  </a:schemeClr>
                </a:solidFill>
                <a:latin typeface="Georgia" pitchFamily="18" charset="0"/>
              </a:rPr>
              <a:t>recieves</a:t>
            </a:r>
            <a:r>
              <a:rPr lang="en-US" sz="3000" dirty="0" smtClean="0">
                <a:solidFill>
                  <a:schemeClr val="accent1">
                    <a:lumMod val="50000"/>
                  </a:schemeClr>
                </a:solidFill>
                <a:latin typeface="Georgia" pitchFamily="18" charset="0"/>
              </a:rPr>
              <a:t> very little</a:t>
            </a:r>
            <a:endParaRPr lang="en-US" sz="3000" dirty="0">
              <a:solidFill>
                <a:schemeClr val="accent1">
                  <a:lumMod val="50000"/>
                </a:schemeClr>
              </a:solidFill>
            </a:endParaRPr>
          </a:p>
        </p:txBody>
      </p:sp>
      <p:pic>
        <p:nvPicPr>
          <p:cNvPr id="28674" name="Picture 2" descr="http://www.birding.in/images/Maps/BirdMap.jpg"/>
          <p:cNvPicPr>
            <a:picLocks noChangeAspect="1" noChangeArrowheads="1"/>
          </p:cNvPicPr>
          <p:nvPr/>
        </p:nvPicPr>
        <p:blipFill>
          <a:blip r:embed="rId2" cstate="print"/>
          <a:srcRect/>
          <a:stretch>
            <a:fillRect/>
          </a:stretch>
        </p:blipFill>
        <p:spPr bwMode="auto">
          <a:xfrm>
            <a:off x="4800600" y="1066799"/>
            <a:ext cx="4096994" cy="4704715"/>
          </a:xfrm>
          <a:prstGeom prst="rect">
            <a:avLst/>
          </a:prstGeom>
          <a:noFill/>
        </p:spPr>
      </p:pic>
      <p:sp>
        <p:nvSpPr>
          <p:cNvPr id="5" name="Rectangle 4"/>
          <p:cNvSpPr/>
          <p:nvPr/>
        </p:nvSpPr>
        <p:spPr>
          <a:xfrm>
            <a:off x="0" y="5842337"/>
            <a:ext cx="8534400" cy="1015663"/>
          </a:xfrm>
          <a:prstGeom prst="rect">
            <a:avLst/>
          </a:prstGeom>
        </p:spPr>
        <p:txBody>
          <a:bodyPr wrap="square">
            <a:spAutoFit/>
          </a:bodyPr>
          <a:lstStyle/>
          <a:p>
            <a:r>
              <a:rPr lang="en-US" sz="3000" dirty="0" smtClean="0">
                <a:solidFill>
                  <a:schemeClr val="accent1">
                    <a:lumMod val="50000"/>
                  </a:schemeClr>
                </a:solidFill>
                <a:latin typeface="Georgia" pitchFamily="18" charset="0"/>
              </a:rPr>
              <a:t>precipitation.  The </a:t>
            </a:r>
            <a:r>
              <a:rPr lang="en-US" sz="3000" dirty="0" err="1" smtClean="0">
                <a:solidFill>
                  <a:schemeClr val="accent1">
                    <a:lumMod val="50000"/>
                  </a:schemeClr>
                </a:solidFill>
                <a:latin typeface="Georgia" pitchFamily="18" charset="0"/>
              </a:rPr>
              <a:t>Thar</a:t>
            </a:r>
            <a:r>
              <a:rPr lang="en-US" sz="3000" dirty="0" smtClean="0">
                <a:solidFill>
                  <a:schemeClr val="accent1">
                    <a:lumMod val="50000"/>
                  </a:schemeClr>
                </a:solidFill>
                <a:latin typeface="Georgia" pitchFamily="18" charset="0"/>
              </a:rPr>
              <a:t> Desert covers more than 77,000 square miles, about the size of Nebraska.</a:t>
            </a:r>
            <a:endParaRPr lang="en-US" sz="3000" dirty="0"/>
          </a:p>
        </p:txBody>
      </p:sp>
    </p:spTree>
  </p:cSld>
  <p:clrMapOvr>
    <a:masterClrMapping/>
  </p:clrMapOvr>
  <p:transition advTm="31704">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328</Words>
  <Application>Microsoft Office PowerPoint</Application>
  <PresentationFormat>On-screen Show (4:3)</PresentationFormat>
  <Paragraphs>16</Paragraphs>
  <Slides>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Black</vt:lpstr>
      <vt:lpstr>Calibri</vt:lpstr>
      <vt:lpstr>Georgia</vt:lpstr>
      <vt:lpstr>Office Theme</vt:lpstr>
      <vt:lpstr>INDIA</vt:lpstr>
      <vt:lpstr>INDIA                       MONSOONS</vt:lpstr>
      <vt:lpstr>INDIA                       MONSOONS</vt:lpstr>
      <vt:lpstr>INDIA                       MONSOONS</vt:lpstr>
      <vt:lpstr>INDIA                       MONSOONS</vt:lpstr>
      <vt:lpstr>INDIA                       MONSOONS</vt:lpstr>
    </vt:vector>
  </TitlesOfParts>
  <Company>School District Of Palm Beach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dowlinm</dc:creator>
  <cp:lastModifiedBy>Cherise Maffit</cp:lastModifiedBy>
  <cp:revision>17</cp:revision>
  <dcterms:created xsi:type="dcterms:W3CDTF">2013-03-01T14:36:15Z</dcterms:created>
  <dcterms:modified xsi:type="dcterms:W3CDTF">2015-08-06T13:01:00Z</dcterms:modified>
</cp:coreProperties>
</file>